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9" r:id="rId62"/>
    <p:sldId id="321" r:id="rId63"/>
    <p:sldId id="322" r:id="rId64"/>
    <p:sldId id="318" r:id="rId65"/>
    <p:sldId id="320" r:id="rId66"/>
    <p:sldId id="329" r:id="rId67"/>
    <p:sldId id="330" r:id="rId68"/>
    <p:sldId id="331" r:id="rId69"/>
    <p:sldId id="323" r:id="rId70"/>
    <p:sldId id="324" r:id="rId71"/>
    <p:sldId id="334" r:id="rId72"/>
    <p:sldId id="325" r:id="rId73"/>
    <p:sldId id="326" r:id="rId74"/>
    <p:sldId id="327" r:id="rId75"/>
    <p:sldId id="328" r:id="rId76"/>
    <p:sldId id="332" r:id="rId77"/>
    <p:sldId id="335" r:id="rId78"/>
    <p:sldId id="336" r:id="rId79"/>
    <p:sldId id="333" r:id="rId80"/>
    <p:sldId id="33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505"/>
    <a:srgbClr val="FF8F8F"/>
    <a:srgbClr val="FFDDDD"/>
    <a:srgbClr val="FF8181"/>
    <a:srgbClr val="FF6D6D"/>
    <a:srgbClr val="FF5757"/>
    <a:srgbClr val="FFBDBD"/>
    <a:srgbClr val="FFA7A7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0" autoAdjust="0"/>
    <p:restoredTop sz="94660"/>
  </p:normalViewPr>
  <p:slideViewPr>
    <p:cSldViewPr snapToGrid="0">
      <p:cViewPr varScale="1">
        <p:scale>
          <a:sx n="60" d="100"/>
          <a:sy n="60" d="100"/>
        </p:scale>
        <p:origin x="63" y="1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𝑍𝑠𝑐𝑜𝑟𝑒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8059023" y="1480656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4434978" y="5152238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948569" y="1985394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6893653" y="4240635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0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2)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blipFill>
                <a:blip r:embed="rId2"/>
                <a:stretch>
                  <a:fillRect l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6603533" y="139257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328331" y="4896374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6493079" y="1897310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787006" y="3984771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77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Z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blipFill>
                <a:blip r:embed="rId2"/>
                <a:stretch>
                  <a:fillRect l="-9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7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38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1B95F-908E-46F0-85ED-C5E840AE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25" y="2472124"/>
            <a:ext cx="5828950" cy="246035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C63D2D7-45CE-493F-A681-E5CCD59D5FFB}"/>
              </a:ext>
            </a:extLst>
          </p:cNvPr>
          <p:cNvSpPr/>
          <p:nvPr/>
        </p:nvSpPr>
        <p:spPr>
          <a:xfrm rot="14946197" flipH="1">
            <a:off x="5784400" y="2527968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13994-4E94-4FAA-9784-75F1328DB4EE}"/>
              </a:ext>
            </a:extLst>
          </p:cNvPr>
          <p:cNvSpPr/>
          <p:nvPr/>
        </p:nvSpPr>
        <p:spPr>
          <a:xfrm>
            <a:off x="6352145" y="280402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E07FBF-BB54-4C61-8F8B-8F75D58717F5}"/>
              </a:ext>
            </a:extLst>
          </p:cNvPr>
          <p:cNvSpPr/>
          <p:nvPr/>
        </p:nvSpPr>
        <p:spPr>
          <a:xfrm rot="13963955" flipH="1">
            <a:off x="4342892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4D1ED-39CE-4063-AB09-EF3ED2D9D26E}"/>
              </a:ext>
            </a:extLst>
          </p:cNvPr>
          <p:cNvSpPr/>
          <p:nvPr/>
        </p:nvSpPr>
        <p:spPr>
          <a:xfrm>
            <a:off x="4596049" y="2411136"/>
            <a:ext cx="211514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Z-value</a:t>
            </a:r>
          </a:p>
        </p:txBody>
      </p:sp>
    </p:spTree>
    <p:extLst>
      <p:ext uri="{BB962C8B-B14F-4D97-AF65-F5344CB8AC3E}">
        <p14:creationId xmlns:p14="http://schemas.microsoft.com/office/powerpoint/2010/main" val="1275594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1DE74-FE84-4440-A787-D58BFBD7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2" y="2114026"/>
            <a:ext cx="7871996" cy="33000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F864-DD5A-4FC0-ACB1-4D49C4662F16}"/>
              </a:ext>
            </a:extLst>
          </p:cNvPr>
          <p:cNvSpPr/>
          <p:nvPr/>
        </p:nvSpPr>
        <p:spPr>
          <a:xfrm>
            <a:off x="6863873" y="2648824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44CF7-91D5-4125-B748-A467CFA519FF}"/>
              </a:ext>
            </a:extLst>
          </p:cNvPr>
          <p:cNvSpPr/>
          <p:nvPr/>
        </p:nvSpPr>
        <p:spPr>
          <a:xfrm>
            <a:off x="3731984" y="2314663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6F7F732-FD1A-4A46-A700-DAAAD7AB6ABE}"/>
              </a:ext>
            </a:extLst>
          </p:cNvPr>
          <p:cNvSpPr/>
          <p:nvPr/>
        </p:nvSpPr>
        <p:spPr>
          <a:xfrm rot="14946197" flipH="1">
            <a:off x="6816246" y="2494412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9FBE1-3CEC-430C-938E-6C1091EC2765}"/>
              </a:ext>
            </a:extLst>
          </p:cNvPr>
          <p:cNvSpPr/>
          <p:nvPr/>
        </p:nvSpPr>
        <p:spPr>
          <a:xfrm rot="13963955" flipH="1">
            <a:off x="3772441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4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2A48AC-BE78-4983-A4A1-1376AC682BA2}"/>
              </a:ext>
            </a:extLst>
          </p:cNvPr>
          <p:cNvSpPr/>
          <p:nvPr/>
        </p:nvSpPr>
        <p:spPr>
          <a:xfrm>
            <a:off x="5528346" y="3196207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32D76B-7D0A-491A-8A1F-305726731DF2}"/>
              </a:ext>
            </a:extLst>
          </p:cNvPr>
          <p:cNvSpPr/>
          <p:nvPr/>
        </p:nvSpPr>
        <p:spPr>
          <a:xfrm>
            <a:off x="5167618" y="2483143"/>
            <a:ext cx="1665215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36336" y="45976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921628" y="46040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631661" y="46802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51878" y="46706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63831" y="47564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96000" y="39658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52328" y="40039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96000" y="40579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47478" y="40452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96000" y="41500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63831" y="43659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59903" y="43531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96000" y="43976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810878" y="43817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blipFill>
                <a:blip r:embed="rId3"/>
                <a:stretch>
                  <a:fillRect l="-11203" t="-147059" r="-40249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650552" y="1856556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Total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blipFill>
                <a:blip r:embed="rId4"/>
                <a:stretch>
                  <a:fillRect l="-3750" r="-37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2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EC2D7A1-1019-42E9-93A1-6966AA273567}"/>
              </a:ext>
            </a:extLst>
          </p:cNvPr>
          <p:cNvSpPr/>
          <p:nvPr/>
        </p:nvSpPr>
        <p:spPr>
          <a:xfrm>
            <a:off x="5603847" y="3200401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671A14-F333-4255-A123-8388C5F91866}"/>
              </a:ext>
            </a:extLst>
          </p:cNvPr>
          <p:cNvSpPr/>
          <p:nvPr/>
        </p:nvSpPr>
        <p:spPr>
          <a:xfrm>
            <a:off x="5196983" y="265931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762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blipFill>
                <a:blip r:embed="rId3"/>
                <a:stretch>
                  <a:fillRect l="-8273" t="-147059" r="-23022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637968" y="1969807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Between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09248" y="4508842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411164" y="3880309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974940" y="412363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25975" y="4613553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00778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blipFill>
                <a:blip r:embed="rId4"/>
                <a:stretch>
                  <a:fillRect l="-3659" r="-304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/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8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6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008F5F5-A9CF-4C07-AEFD-BFCF38380494}"/>
              </a:ext>
            </a:extLst>
          </p:cNvPr>
          <p:cNvSpPr/>
          <p:nvPr/>
        </p:nvSpPr>
        <p:spPr>
          <a:xfrm>
            <a:off x="5352176" y="3338823"/>
            <a:ext cx="1560351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B9C9CA8-BBD7-4B2F-B1AC-A09093E32F84}"/>
              </a:ext>
            </a:extLst>
          </p:cNvPr>
          <p:cNvSpPr/>
          <p:nvPr/>
        </p:nvSpPr>
        <p:spPr>
          <a:xfrm>
            <a:off x="5159232" y="282709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Within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51192" y="4475286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26606" y="388030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794582" y="4132036"/>
            <a:ext cx="380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23075" y="424497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46975" y="407352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4221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1" y="4808328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8BE3BD-5F9C-4111-A065-014D65DD1A45}"/>
              </a:ext>
            </a:extLst>
          </p:cNvPr>
          <p:cNvCxnSpPr>
            <a:cxnSpLocks/>
          </p:cNvCxnSpPr>
          <p:nvPr/>
        </p:nvCxnSpPr>
        <p:spPr>
          <a:xfrm>
            <a:off x="3923496" y="47339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0D076-93E6-40C7-841F-703DF09C305E}"/>
              </a:ext>
            </a:extLst>
          </p:cNvPr>
          <p:cNvCxnSpPr>
            <a:cxnSpLocks/>
          </p:cNvCxnSpPr>
          <p:nvPr/>
        </p:nvCxnSpPr>
        <p:spPr>
          <a:xfrm>
            <a:off x="5371296" y="46831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82C4C7-4AC2-48FB-88CA-7EC01D4B866D}"/>
              </a:ext>
            </a:extLst>
          </p:cNvPr>
          <p:cNvCxnSpPr>
            <a:cxnSpLocks/>
          </p:cNvCxnSpPr>
          <p:nvPr/>
        </p:nvCxnSpPr>
        <p:spPr>
          <a:xfrm>
            <a:off x="6822271" y="417195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8406B1-6B3A-4B04-9330-E92B907CC830}"/>
              </a:ext>
            </a:extLst>
          </p:cNvPr>
          <p:cNvCxnSpPr>
            <a:cxnSpLocks/>
          </p:cNvCxnSpPr>
          <p:nvPr/>
        </p:nvCxnSpPr>
        <p:spPr>
          <a:xfrm>
            <a:off x="8251021" y="407670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78450" y="453707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102350" y="436562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4DF7C3-9AB9-4F87-BB18-E2DE3E3635A8}"/>
              </a:ext>
            </a:extLst>
          </p:cNvPr>
          <p:cNvCxnSpPr>
            <a:cxnSpLocks/>
          </p:cNvCxnSpPr>
          <p:nvPr/>
        </p:nvCxnSpPr>
        <p:spPr>
          <a:xfrm>
            <a:off x="6806396" y="4368800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BE57AC-81C9-4674-A43D-9BB4B2E012BE}"/>
              </a:ext>
            </a:extLst>
          </p:cNvPr>
          <p:cNvCxnSpPr>
            <a:cxnSpLocks/>
          </p:cNvCxnSpPr>
          <p:nvPr/>
        </p:nvCxnSpPr>
        <p:spPr>
          <a:xfrm>
            <a:off x="5364946" y="4460875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blipFill>
                <a:blip r:embed="rId3"/>
                <a:stretch>
                  <a:fillRect l="-5682" t="-144186" r="-32576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5587816" y="3360818"/>
                <a:ext cx="1016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816" y="3360818"/>
                <a:ext cx="1016368" cy="215444"/>
              </a:xfrm>
              <a:prstGeom prst="rect">
                <a:avLst/>
              </a:prstGeom>
              <a:blipFill>
                <a:blip r:embed="rId4"/>
                <a:stretch>
                  <a:fillRect l="-3614" r="-36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8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8" grpId="0"/>
      <p:bldP spid="55" grpId="0"/>
      <p:bldP spid="5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670BB-CAA1-4B4A-97B2-1C97F17A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37" y="2684478"/>
            <a:ext cx="755485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C5309-E8EF-4B84-83E5-E814254D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33" y="2734515"/>
            <a:ext cx="688364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6C2106-9AC6-45D9-A9EE-1B1E577C0ACD}"/>
              </a:ext>
            </a:extLst>
          </p:cNvPr>
          <p:cNvSpPr txBox="1"/>
          <p:nvPr/>
        </p:nvSpPr>
        <p:spPr>
          <a:xfrm>
            <a:off x="5198377" y="2692867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D826FA-3F33-4FC2-8990-83C837F77023}"/>
              </a:ext>
            </a:extLst>
          </p:cNvPr>
          <p:cNvSpPr txBox="1"/>
          <p:nvPr/>
        </p:nvSpPr>
        <p:spPr>
          <a:xfrm>
            <a:off x="5162025" y="309693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661753-1F14-4480-AEC9-C23044D46AF9}"/>
              </a:ext>
            </a:extLst>
          </p:cNvPr>
          <p:cNvSpPr txBox="1"/>
          <p:nvPr/>
        </p:nvSpPr>
        <p:spPr>
          <a:xfrm>
            <a:off x="6638487" y="2664904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48BAD-B1D8-48BE-8944-E951A28AB94E}"/>
              </a:ext>
            </a:extLst>
          </p:cNvPr>
          <p:cNvSpPr txBox="1"/>
          <p:nvPr/>
        </p:nvSpPr>
        <p:spPr>
          <a:xfrm>
            <a:off x="6602135" y="306897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8F44B1-4A56-4832-B4BE-8CC1338B975C}"/>
              </a:ext>
            </a:extLst>
          </p:cNvPr>
          <p:cNvSpPr/>
          <p:nvPr/>
        </p:nvSpPr>
        <p:spPr>
          <a:xfrm>
            <a:off x="4338506" y="2017553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One-Way ANOVA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3DA2EB-2749-42C3-8AC7-80BC1B3E57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56" y="2717147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9A9BF-5AEA-4EB4-A164-428C068C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0" y="2707547"/>
            <a:ext cx="1363671" cy="12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EE2AA-176B-44CD-BB8F-9B883E74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82" y="2703352"/>
            <a:ext cx="1463226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5F717-62F4-413C-97A0-2E267F86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57" y="897623"/>
            <a:ext cx="755485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7578B-53D0-4FCF-B217-501570F9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627" y="817630"/>
            <a:ext cx="688364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DA2EF-5457-4282-A33B-7631C2665A09}"/>
              </a:ext>
            </a:extLst>
          </p:cNvPr>
          <p:cNvSpPr txBox="1"/>
          <p:nvPr/>
        </p:nvSpPr>
        <p:spPr>
          <a:xfrm>
            <a:off x="3684164" y="102345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F1023-383A-4178-950F-3E4C572BF26A}"/>
              </a:ext>
            </a:extLst>
          </p:cNvPr>
          <p:cNvSpPr txBox="1"/>
          <p:nvPr/>
        </p:nvSpPr>
        <p:spPr>
          <a:xfrm>
            <a:off x="3647812" y="142752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29038-33C1-47EF-B205-A37F2BBE404B}"/>
              </a:ext>
            </a:extLst>
          </p:cNvPr>
          <p:cNvSpPr txBox="1"/>
          <p:nvPr/>
        </p:nvSpPr>
        <p:spPr>
          <a:xfrm>
            <a:off x="8031060" y="103324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7BF58-CC10-486A-A29E-4F946CD84C09}"/>
              </a:ext>
            </a:extLst>
          </p:cNvPr>
          <p:cNvSpPr txBox="1"/>
          <p:nvPr/>
        </p:nvSpPr>
        <p:spPr>
          <a:xfrm>
            <a:off x="7994708" y="143731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078D15-BDCD-4B28-A45D-23F7A2567E1E}"/>
              </a:ext>
            </a:extLst>
          </p:cNvPr>
          <p:cNvSpPr/>
          <p:nvPr/>
        </p:nvSpPr>
        <p:spPr>
          <a:xfrm>
            <a:off x="3965196" y="322977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Two-Way 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5EB68-51DA-42C4-9058-C0D1E4DA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23" y="2742501"/>
            <a:ext cx="1363671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809DAB-7A58-4F06-A167-EFE89D0A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5" y="2738306"/>
            <a:ext cx="1463226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E901ED-3F72-41D9-AA22-2DE36799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59" y="2729918"/>
            <a:ext cx="1363671" cy="12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6C2A8-9B08-47B2-8068-3AE3333D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531" y="2725723"/>
            <a:ext cx="1463226" cy="12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F981-D9E3-4D37-81B3-13427BDC1F4B}"/>
              </a:ext>
            </a:extLst>
          </p:cNvPr>
          <p:cNvSpPr txBox="1"/>
          <p:nvPr/>
        </p:nvSpPr>
        <p:spPr>
          <a:xfrm>
            <a:off x="1451295" y="265791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33F4D-BFFE-48A5-83B4-2A453F35B570}"/>
              </a:ext>
            </a:extLst>
          </p:cNvPr>
          <p:cNvSpPr txBox="1"/>
          <p:nvPr/>
        </p:nvSpPr>
        <p:spPr>
          <a:xfrm>
            <a:off x="1414943" y="306197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2C966-54C0-4C52-827C-FD33A3B026B8}"/>
              </a:ext>
            </a:extLst>
          </p:cNvPr>
          <p:cNvSpPr txBox="1"/>
          <p:nvPr/>
        </p:nvSpPr>
        <p:spPr>
          <a:xfrm>
            <a:off x="5802385" y="265092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62172-4629-49DC-8E18-02665556B0CC}"/>
              </a:ext>
            </a:extLst>
          </p:cNvPr>
          <p:cNvSpPr txBox="1"/>
          <p:nvPr/>
        </p:nvSpPr>
        <p:spPr>
          <a:xfrm>
            <a:off x="5766033" y="305498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3B2F2-08CF-4639-BA42-24D78C9B18A3}"/>
              </a:ext>
            </a:extLst>
          </p:cNvPr>
          <p:cNvSpPr txBox="1"/>
          <p:nvPr/>
        </p:nvSpPr>
        <p:spPr>
          <a:xfrm>
            <a:off x="10114326" y="264672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B2729-DE05-4226-AF26-542A4ED0E1BA}"/>
              </a:ext>
            </a:extLst>
          </p:cNvPr>
          <p:cNvSpPr txBox="1"/>
          <p:nvPr/>
        </p:nvSpPr>
        <p:spPr>
          <a:xfrm>
            <a:off x="10077974" y="3050794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3BAD7-DA6F-44F1-A752-25E04A2B90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717" y="846992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6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30301-C868-4884-BA55-CD44A087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22" y="1232037"/>
            <a:ext cx="5610266" cy="2305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E0746B-912F-46FE-A2AE-C9F53B68CB0A}"/>
                  </a:ext>
                </a:extLst>
              </p:cNvPr>
              <p:cNvSpPr txBox="1"/>
              <p:nvPr/>
            </p:nvSpPr>
            <p:spPr>
              <a:xfrm>
                <a:off x="5064604" y="4073398"/>
                <a:ext cx="2859629" cy="65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𝐵𝑒𝑡𝑤𝑒𝑒𝑛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𝑣𝑎𝑟𝑖𝑎𝑡𝑖𝑜𝑛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𝑊𝑖𝑡h𝑖𝑛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𝑣𝑎𝑟𝑖𝑎𝑡𝑖𝑜𝑛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E0746B-912F-46FE-A2AE-C9F53B68C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04" y="4073398"/>
                <a:ext cx="2859629" cy="65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19382C-7B27-451C-BCF4-E9BC57E40195}"/>
              </a:ext>
            </a:extLst>
          </p:cNvPr>
          <p:cNvSpPr/>
          <p:nvPr/>
        </p:nvSpPr>
        <p:spPr>
          <a:xfrm>
            <a:off x="4334304" y="285222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43DAB-8CE1-46AE-8F88-85619112BD2B}"/>
              </a:ext>
            </a:extLst>
          </p:cNvPr>
          <p:cNvSpPr txBox="1"/>
          <p:nvPr/>
        </p:nvSpPr>
        <p:spPr>
          <a:xfrm>
            <a:off x="4599963" y="4877068"/>
            <a:ext cx="150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F-statistics &lt;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D8B91-0752-4048-A133-AF33359939A3}"/>
              </a:ext>
            </a:extLst>
          </p:cNvPr>
          <p:cNvSpPr txBox="1"/>
          <p:nvPr/>
        </p:nvSpPr>
        <p:spPr>
          <a:xfrm>
            <a:off x="6073629" y="4882661"/>
            <a:ext cx="148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significant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84890-D7A2-4D68-8F79-60D82C15BC74}"/>
              </a:ext>
            </a:extLst>
          </p:cNvPr>
          <p:cNvSpPr txBox="1"/>
          <p:nvPr/>
        </p:nvSpPr>
        <p:spPr>
          <a:xfrm>
            <a:off x="4622334" y="5218220"/>
            <a:ext cx="150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F-statistics &gt;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516A4-B10E-4F36-8F5F-7BCDE387E4DE}"/>
              </a:ext>
            </a:extLst>
          </p:cNvPr>
          <p:cNvSpPr txBox="1"/>
          <p:nvPr/>
        </p:nvSpPr>
        <p:spPr>
          <a:xfrm>
            <a:off x="6096000" y="5223813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Maybe significant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AD41CA-AAC5-4949-97B6-21486829E668}"/>
              </a:ext>
            </a:extLst>
          </p:cNvPr>
          <p:cNvSpPr txBox="1"/>
          <p:nvPr/>
        </p:nvSpPr>
        <p:spPr>
          <a:xfrm>
            <a:off x="3729462" y="419954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F-statistics = </a:t>
            </a:r>
          </a:p>
        </p:txBody>
      </p:sp>
    </p:spTree>
    <p:extLst>
      <p:ext uri="{BB962C8B-B14F-4D97-AF65-F5344CB8AC3E}">
        <p14:creationId xmlns:p14="http://schemas.microsoft.com/office/powerpoint/2010/main" val="346641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60999" y="47133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56013E0-BA87-4A25-B557-AE44FD33F4BB}"/>
              </a:ext>
            </a:extLst>
          </p:cNvPr>
          <p:cNvGrpSpPr/>
          <p:nvPr/>
        </p:nvGrpSpPr>
        <p:grpSpPr>
          <a:xfrm>
            <a:off x="3760090" y="5763187"/>
            <a:ext cx="4839322" cy="647468"/>
            <a:chOff x="3760090" y="5763187"/>
            <a:chExt cx="4839322" cy="64746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02A0A4-C809-4404-8415-64AB205C8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4332" y="5801436"/>
              <a:ext cx="43397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0BD856-C44D-48E3-9EBE-C06693865798}"/>
                </a:ext>
              </a:extLst>
            </p:cNvPr>
            <p:cNvSpPr txBox="1"/>
            <p:nvPr/>
          </p:nvSpPr>
          <p:spPr>
            <a:xfrm>
              <a:off x="4828925" y="6041323"/>
              <a:ext cx="2044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Tomatoes produced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A5646-9C2B-49A8-8664-341FFD6453E7}"/>
                </a:ext>
              </a:extLst>
            </p:cNvPr>
            <p:cNvCxnSpPr/>
            <p:nvPr/>
          </p:nvCxnSpPr>
          <p:spPr>
            <a:xfrm>
              <a:off x="4622724" y="57631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D1F356-DFDF-411C-A28A-F33401615890}"/>
                </a:ext>
              </a:extLst>
            </p:cNvPr>
            <p:cNvCxnSpPr/>
            <p:nvPr/>
          </p:nvCxnSpPr>
          <p:spPr>
            <a:xfrm>
              <a:off x="5340671" y="57631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10BC8E-5FFC-4FB3-BB61-F8989BA201D4}"/>
                </a:ext>
              </a:extLst>
            </p:cNvPr>
            <p:cNvCxnSpPr/>
            <p:nvPr/>
          </p:nvCxnSpPr>
          <p:spPr>
            <a:xfrm>
              <a:off x="6060999" y="57631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ED2A0B-1542-47DB-B23A-C850DA3EA5DB}"/>
                </a:ext>
              </a:extLst>
            </p:cNvPr>
            <p:cNvCxnSpPr/>
            <p:nvPr/>
          </p:nvCxnSpPr>
          <p:spPr>
            <a:xfrm>
              <a:off x="6781327" y="57631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4F2010-5992-4612-8772-E1610E8A18BF}"/>
                </a:ext>
              </a:extLst>
            </p:cNvPr>
            <p:cNvCxnSpPr/>
            <p:nvPr/>
          </p:nvCxnSpPr>
          <p:spPr>
            <a:xfrm>
              <a:off x="7501653" y="576675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07D28F-E1E2-495C-8449-0A6625C80C48}"/>
                </a:ext>
              </a:extLst>
            </p:cNvPr>
            <p:cNvSpPr/>
            <p:nvPr/>
          </p:nvSpPr>
          <p:spPr>
            <a:xfrm>
              <a:off x="3760090" y="5793581"/>
              <a:ext cx="48393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1                   2                  3                  4                   5                  6                   7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A772651-C3B4-41CF-BB51-F3056FCAEB35}"/>
                </a:ext>
              </a:extLst>
            </p:cNvPr>
            <p:cNvCxnSpPr/>
            <p:nvPr/>
          </p:nvCxnSpPr>
          <p:spPr>
            <a:xfrm>
              <a:off x="3874002" y="5764595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15CB84-3EFD-4349-A1E4-129B58687C85}"/>
                </a:ext>
              </a:extLst>
            </p:cNvPr>
            <p:cNvCxnSpPr/>
            <p:nvPr/>
          </p:nvCxnSpPr>
          <p:spPr>
            <a:xfrm>
              <a:off x="8224500" y="576454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48024" y="56277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578274" y="56404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295824" y="56531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289474" y="53515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21311" y="53546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40449" y="53642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34099" y="50562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470699" y="50435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169199" y="50467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01335" y="55295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886627" y="55359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596660" y="56121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16877" y="56025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28830" y="56883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60999" y="48977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17327" y="49358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60999" y="49898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12477" y="49771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60999" y="50819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28830" y="52978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24902" y="52850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60999" y="53295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775877" y="53136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3738236" y="3607723"/>
                <a:ext cx="8181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(2−4)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36" y="3607723"/>
                <a:ext cx="818173" cy="215444"/>
              </a:xfrm>
              <a:prstGeom prst="rect">
                <a:avLst/>
              </a:prstGeom>
              <a:blipFill>
                <a:blip r:embed="rId2"/>
                <a:stretch>
                  <a:fillRect l="-3731" r="-1493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624610" y="200362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Total Variance</a:t>
            </a:r>
            <a:endParaRPr lang="en-US" sz="4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2472277" y="3975140"/>
                <a:ext cx="9770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975140"/>
                <a:ext cx="977062" cy="215444"/>
              </a:xfrm>
              <a:prstGeom prst="rect">
                <a:avLst/>
              </a:prstGeom>
              <a:blipFill>
                <a:blip r:embed="rId3"/>
                <a:stretch>
                  <a:fillRect l="-3750" r="-375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45679" y="4415479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679" y="4415479"/>
                <a:ext cx="19536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E209D00-D8D5-487F-9C75-B374F0896B4D}"/>
              </a:ext>
            </a:extLst>
          </p:cNvPr>
          <p:cNvSpPr/>
          <p:nvPr/>
        </p:nvSpPr>
        <p:spPr>
          <a:xfrm>
            <a:off x="387926" y="163021"/>
            <a:ext cx="116042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Problem: a farmer is interested in finding out if there are differences between three available varieties of tomatoes. These were the numbers of tomatoes by the three varieties. Variety A (3, 2, 1), Variety B (5, 3, 4), and Variety C (5, 6, 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B7C3C-7EE3-4CF2-A1E1-5F34ED9782A0}"/>
              </a:ext>
            </a:extLst>
          </p:cNvPr>
          <p:cNvSpPr/>
          <p:nvPr/>
        </p:nvSpPr>
        <p:spPr>
          <a:xfrm>
            <a:off x="2673198" y="5471270"/>
            <a:ext cx="137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Variety A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35B993-0B94-4DBB-B933-BF092FD18410}"/>
              </a:ext>
            </a:extLst>
          </p:cNvPr>
          <p:cNvSpPr/>
          <p:nvPr/>
        </p:nvSpPr>
        <p:spPr>
          <a:xfrm>
            <a:off x="4098758" y="5181783"/>
            <a:ext cx="137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Variety B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D6D386-DE52-4E91-BA79-4E79258ACAD4}"/>
              </a:ext>
            </a:extLst>
          </p:cNvPr>
          <p:cNvSpPr/>
          <p:nvPr/>
        </p:nvSpPr>
        <p:spPr>
          <a:xfrm>
            <a:off x="5537443" y="4887922"/>
            <a:ext cx="137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Variety C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648C51-7D59-4E4F-9B1B-E414A325D8CF}"/>
                  </a:ext>
                </a:extLst>
              </p:cNvPr>
              <p:cNvSpPr txBox="1"/>
              <p:nvPr/>
            </p:nvSpPr>
            <p:spPr>
              <a:xfrm>
                <a:off x="5190048" y="2868985"/>
                <a:ext cx="1681871" cy="596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648C51-7D59-4E4F-9B1B-E414A325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48" y="2868985"/>
                <a:ext cx="1681871" cy="5962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673101D4-40D6-427D-B5E3-6A12DDCDD5E5}"/>
              </a:ext>
            </a:extLst>
          </p:cNvPr>
          <p:cNvSpPr txBox="1"/>
          <p:nvPr/>
        </p:nvSpPr>
        <p:spPr>
          <a:xfrm>
            <a:off x="3155615" y="3585119"/>
            <a:ext cx="1731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50CE1CF-4E64-472C-A226-8138C19FB491}"/>
              </a:ext>
            </a:extLst>
          </p:cNvPr>
          <p:cNvSpPr txBox="1"/>
          <p:nvPr/>
        </p:nvSpPr>
        <p:spPr>
          <a:xfrm>
            <a:off x="3382392" y="3514388"/>
            <a:ext cx="2981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1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4)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9A242CD-A6BC-4075-806A-67EC123D602D}"/>
              </a:ext>
            </a:extLst>
          </p:cNvPr>
          <p:cNvSpPr txBox="1"/>
          <p:nvPr/>
        </p:nvSpPr>
        <p:spPr>
          <a:xfrm>
            <a:off x="3652921" y="3525254"/>
            <a:ext cx="7854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37110E-0DB8-40BF-A607-87CFC872037B}"/>
                  </a:ext>
                </a:extLst>
              </p:cNvPr>
              <p:cNvSpPr/>
              <p:nvPr/>
            </p:nvSpPr>
            <p:spPr>
              <a:xfrm>
                <a:off x="2386474" y="3498092"/>
                <a:ext cx="796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37110E-0DB8-40BF-A607-87CFC8720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474" y="3498092"/>
                <a:ext cx="7961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95D471C-9BEF-46DA-B02D-711F1DB3F63A}"/>
                  </a:ext>
                </a:extLst>
              </p:cNvPr>
              <p:cNvSpPr txBox="1"/>
              <p:nvPr/>
            </p:nvSpPr>
            <p:spPr>
              <a:xfrm>
                <a:off x="3425324" y="3987536"/>
                <a:ext cx="9716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=9−1=8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95D471C-9BEF-46DA-B02D-711F1DB3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24" y="3987536"/>
                <a:ext cx="971613" cy="215444"/>
              </a:xfrm>
              <a:prstGeom prst="rect">
                <a:avLst/>
              </a:prstGeom>
              <a:blipFill>
                <a:blip r:embed="rId7"/>
                <a:stretch>
                  <a:fillRect l="-1887" r="-377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53312EB-9C25-456C-8BA7-173BAF231BD7}"/>
              </a:ext>
            </a:extLst>
          </p:cNvPr>
          <p:cNvSpPr/>
          <p:nvPr/>
        </p:nvSpPr>
        <p:spPr>
          <a:xfrm rot="2895482">
            <a:off x="2624446" y="4295521"/>
            <a:ext cx="1729424" cy="98609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41330AA-B218-48DC-883C-02E0EBE4F9EA}"/>
              </a:ext>
            </a:extLst>
          </p:cNvPr>
          <p:cNvSpPr/>
          <p:nvPr/>
        </p:nvSpPr>
        <p:spPr>
          <a:xfrm rot="2895482" flipV="1">
            <a:off x="4013882" y="2668581"/>
            <a:ext cx="2962535" cy="244617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1F9391-3724-463C-9368-E8E4474A25B2}"/>
                  </a:ext>
                </a:extLst>
              </p:cNvPr>
              <p:cNvSpPr txBox="1"/>
              <p:nvPr/>
            </p:nvSpPr>
            <p:spPr>
              <a:xfrm>
                <a:off x="4555654" y="3624495"/>
                <a:ext cx="58394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30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1F9391-3724-463C-9368-E8E4474A2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54" y="3624495"/>
                <a:ext cx="5839419" cy="215444"/>
              </a:xfrm>
              <a:prstGeom prst="rect">
                <a:avLst/>
              </a:prstGeom>
              <a:blipFill>
                <a:blip r:embed="rId8"/>
                <a:stretch>
                  <a:fillRect l="-939" t="-25714" r="-939" b="-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494130E-1A71-4A6E-9C47-3E862E367CAE}"/>
              </a:ext>
            </a:extLst>
          </p:cNvPr>
          <p:cNvSpPr/>
          <p:nvPr/>
        </p:nvSpPr>
        <p:spPr>
          <a:xfrm rot="2895482">
            <a:off x="3379960" y="4324488"/>
            <a:ext cx="1732183" cy="87128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7D03554-906B-4C15-98B8-634E4F1E3D9F}"/>
              </a:ext>
            </a:extLst>
          </p:cNvPr>
          <p:cNvSpPr/>
          <p:nvPr/>
        </p:nvSpPr>
        <p:spPr>
          <a:xfrm rot="2895482" flipV="1">
            <a:off x="4634129" y="3094523"/>
            <a:ext cx="2413313" cy="175179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4A7901-67D8-42A2-A805-864F8EB7DEEE}"/>
              </a:ext>
            </a:extLst>
          </p:cNvPr>
          <p:cNvSpPr txBox="1"/>
          <p:nvPr/>
        </p:nvSpPr>
        <p:spPr>
          <a:xfrm>
            <a:off x="460497" y="1755558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Ho: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2E395-ACAC-4CEE-8CC1-C67B44DB186D}"/>
              </a:ext>
            </a:extLst>
          </p:cNvPr>
          <p:cNvSpPr txBox="1"/>
          <p:nvPr/>
        </p:nvSpPr>
        <p:spPr>
          <a:xfrm>
            <a:off x="1221573" y="1836539"/>
            <a:ext cx="2778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Var A = Var B = Var 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484ABF-C6B6-434D-A9B1-6403E031E1CD}"/>
              </a:ext>
            </a:extLst>
          </p:cNvPr>
          <p:cNvSpPr txBox="1"/>
          <p:nvPr/>
        </p:nvSpPr>
        <p:spPr>
          <a:xfrm>
            <a:off x="1260220" y="2286448"/>
            <a:ext cx="2778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Var A ≠ Var B ≠ Var 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3061BB-F743-4C96-9166-2766D27EAD40}"/>
              </a:ext>
            </a:extLst>
          </p:cNvPr>
          <p:cNvSpPr txBox="1"/>
          <p:nvPr/>
        </p:nvSpPr>
        <p:spPr>
          <a:xfrm>
            <a:off x="481643" y="2301719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</a:t>
            </a:r>
          </a:p>
        </p:txBody>
      </p:sp>
    </p:spTree>
    <p:extLst>
      <p:ext uri="{BB962C8B-B14F-4D97-AF65-F5344CB8AC3E}">
        <p14:creationId xmlns:p14="http://schemas.microsoft.com/office/powerpoint/2010/main" val="25552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60" grpId="0"/>
      <p:bldP spid="61" grpId="0"/>
      <p:bldP spid="62" grpId="0"/>
      <p:bldP spid="63" grpId="0"/>
      <p:bldP spid="4" grpId="0"/>
      <p:bldP spid="4" grpId="1"/>
      <p:bldP spid="45" grpId="0"/>
      <p:bldP spid="45" grpId="1"/>
      <p:bldP spid="47" grpId="0"/>
      <p:bldP spid="47" grpId="1"/>
      <p:bldP spid="54" grpId="0"/>
      <p:bldP spid="58" grpId="0"/>
      <p:bldP spid="65" grpId="0"/>
      <p:bldP spid="66" grpId="0"/>
      <p:bldP spid="5" grpId="0"/>
      <p:bldP spid="67" grpId="0"/>
      <p:bldP spid="68" grpId="0" animBg="1"/>
      <p:bldP spid="68" grpId="1" animBg="1"/>
      <p:bldP spid="69" grpId="0" animBg="1"/>
      <p:bldP spid="69" grpId="1" animBg="1"/>
      <p:bldP spid="70" grpId="0"/>
      <p:bldP spid="71" grpId="0" animBg="1"/>
      <p:bldP spid="71" grpId="1" animBg="1"/>
      <p:bldP spid="72" grpId="0" animBg="1"/>
      <p:bldP spid="72" grpId="1" animBg="1"/>
      <p:bldP spid="73" grpId="0"/>
      <p:bldP spid="73" grpId="1"/>
      <p:bldP spid="74" grpId="0"/>
      <p:bldP spid="74" grpId="1"/>
      <p:bldP spid="76" grpId="0"/>
      <p:bldP spid="76" grpId="1"/>
      <p:bldP spid="77" grpId="0"/>
      <p:bldP spid="7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22375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3349" y="4643126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4668024" y="1369241"/>
                <a:ext cx="2482859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24" y="1369241"/>
                <a:ext cx="2482859" cy="745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2788427" y="616712"/>
            <a:ext cx="6615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Between group variance</a:t>
            </a:r>
            <a:endParaRPr lang="en-US" sz="4000" b="1" baseline="-250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188229" y="4488732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470890" y="3960285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605008" y="4103357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48200" y="4661679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53280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3499944" y="2896492"/>
                <a:ext cx="142500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44" y="2896492"/>
                <a:ext cx="1425005" cy="307777"/>
              </a:xfrm>
              <a:prstGeom prst="rect">
                <a:avLst/>
              </a:prstGeom>
              <a:blipFill>
                <a:blip r:embed="rId3"/>
                <a:stretch>
                  <a:fillRect l="-3419" r="-384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36E7755-DD67-4B77-A320-E702AC77FFD9}"/>
              </a:ext>
            </a:extLst>
          </p:cNvPr>
          <p:cNvGrpSpPr/>
          <p:nvPr/>
        </p:nvGrpSpPr>
        <p:grpSpPr>
          <a:xfrm>
            <a:off x="3795091" y="3474054"/>
            <a:ext cx="4839322" cy="2004701"/>
            <a:chOff x="3795091" y="3474054"/>
            <a:chExt cx="4839322" cy="20047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07D28F-E1E2-495C-8449-0A6625C80C48}"/>
                </a:ext>
              </a:extLst>
            </p:cNvPr>
            <p:cNvSpPr/>
            <p:nvPr/>
          </p:nvSpPr>
          <p:spPr>
            <a:xfrm>
              <a:off x="3795091" y="4861681"/>
              <a:ext cx="48393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1                   2                  3                  4                   5                  6                   7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7000B3-2975-4EED-8E5E-C6A4B7720DF0}"/>
                </a:ext>
              </a:extLst>
            </p:cNvPr>
            <p:cNvGrpSpPr/>
            <p:nvPr/>
          </p:nvGrpSpPr>
          <p:grpSpPr>
            <a:xfrm>
              <a:off x="3883025" y="3474054"/>
              <a:ext cx="4400550" cy="2004701"/>
              <a:chOff x="3883025" y="3474054"/>
              <a:chExt cx="4400550" cy="200470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B2AF940-8E16-41D3-AB8F-74A8EADF05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781425"/>
                <a:ext cx="0" cy="1118280"/>
              </a:xfrm>
              <a:prstGeom prst="line">
                <a:avLst/>
              </a:prstGeom>
              <a:ln w="76200">
                <a:solidFill>
                  <a:srgbClr val="FF818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302A0A4-C809-4404-8415-64AB205C87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333" y="4869536"/>
                <a:ext cx="433973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BD856-C44D-48E3-9EBE-C06693865798}"/>
                  </a:ext>
                </a:extLst>
              </p:cNvPr>
              <p:cNvSpPr txBox="1"/>
              <p:nvPr/>
            </p:nvSpPr>
            <p:spPr>
              <a:xfrm>
                <a:off x="4863926" y="5109423"/>
                <a:ext cx="2044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Tomatoes produced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AA5646-9C2B-49A8-8664-341FFD6453E7}"/>
                  </a:ext>
                </a:extLst>
              </p:cNvPr>
              <p:cNvCxnSpPr/>
              <p:nvPr/>
            </p:nvCxnSpPr>
            <p:spPr>
              <a:xfrm>
                <a:off x="4657725" y="4831287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ED1F356-DFDF-411C-A28A-F33401615890}"/>
                  </a:ext>
                </a:extLst>
              </p:cNvPr>
              <p:cNvCxnSpPr/>
              <p:nvPr/>
            </p:nvCxnSpPr>
            <p:spPr>
              <a:xfrm>
                <a:off x="5375672" y="4831287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710BC8E-5FFC-4FB3-BB61-F8989BA201D4}"/>
                  </a:ext>
                </a:extLst>
              </p:cNvPr>
              <p:cNvCxnSpPr/>
              <p:nvPr/>
            </p:nvCxnSpPr>
            <p:spPr>
              <a:xfrm>
                <a:off x="6096000" y="4831287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ED2A0B-1542-47DB-B23A-C850DA3EA5DB}"/>
                  </a:ext>
                </a:extLst>
              </p:cNvPr>
              <p:cNvCxnSpPr/>
              <p:nvPr/>
            </p:nvCxnSpPr>
            <p:spPr>
              <a:xfrm>
                <a:off x="6816328" y="4831287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84F2010-5992-4612-8772-E1610E8A18BF}"/>
                  </a:ext>
                </a:extLst>
              </p:cNvPr>
              <p:cNvCxnSpPr/>
              <p:nvPr/>
            </p:nvCxnSpPr>
            <p:spPr>
              <a:xfrm>
                <a:off x="7536654" y="48348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772651-C3B4-41CF-BB51-F3056FCAEB35}"/>
                  </a:ext>
                </a:extLst>
              </p:cNvPr>
              <p:cNvCxnSpPr/>
              <p:nvPr/>
            </p:nvCxnSpPr>
            <p:spPr>
              <a:xfrm>
                <a:off x="3909003" y="4832695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A15CB84-3EFD-4349-A1E4-129B58687C85}"/>
                  </a:ext>
                </a:extLst>
              </p:cNvPr>
              <p:cNvCxnSpPr/>
              <p:nvPr/>
            </p:nvCxnSpPr>
            <p:spPr>
              <a:xfrm>
                <a:off x="8259501" y="483264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4D47E0A-EFF0-4FEB-8DB9-715306AEDF0D}"/>
                  </a:ext>
                </a:extLst>
              </p:cNvPr>
              <p:cNvSpPr/>
              <p:nvPr/>
            </p:nvSpPr>
            <p:spPr>
              <a:xfrm>
                <a:off x="3883025" y="4695825"/>
                <a:ext cx="79375" cy="762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D64CDF5-49FD-44E6-B974-ADD58A747196}"/>
                  </a:ext>
                </a:extLst>
              </p:cNvPr>
              <p:cNvSpPr/>
              <p:nvPr/>
            </p:nvSpPr>
            <p:spPr>
              <a:xfrm>
                <a:off x="4613275" y="4708525"/>
                <a:ext cx="79375" cy="762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F27FBA6-11E7-4605-A84D-6CC064D8B781}"/>
                  </a:ext>
                </a:extLst>
              </p:cNvPr>
              <p:cNvSpPr/>
              <p:nvPr/>
            </p:nvSpPr>
            <p:spPr>
              <a:xfrm>
                <a:off x="5330825" y="4721225"/>
                <a:ext cx="79375" cy="762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14AE7C9-1232-44F0-9373-71EFDC2BEBC0}"/>
                  </a:ext>
                </a:extLst>
              </p:cNvPr>
              <p:cNvSpPr/>
              <p:nvPr/>
            </p:nvSpPr>
            <p:spPr>
              <a:xfrm>
                <a:off x="5324475" y="4419600"/>
                <a:ext cx="79375" cy="762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A0E560-70C2-4F40-B646-0900E8CCBA43}"/>
                  </a:ext>
                </a:extLst>
              </p:cNvPr>
              <p:cNvSpPr/>
              <p:nvPr/>
            </p:nvSpPr>
            <p:spPr>
              <a:xfrm>
                <a:off x="6056312" y="4422775"/>
                <a:ext cx="79375" cy="762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9BFA3E8-0521-4194-8CB1-EDA5611BC3B1}"/>
                  </a:ext>
                </a:extLst>
              </p:cNvPr>
              <p:cNvSpPr/>
              <p:nvPr/>
            </p:nvSpPr>
            <p:spPr>
              <a:xfrm>
                <a:off x="6775450" y="4432300"/>
                <a:ext cx="79375" cy="762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3AD6CA7-5795-4647-BBB3-086616B06113}"/>
                  </a:ext>
                </a:extLst>
              </p:cNvPr>
              <p:cNvSpPr/>
              <p:nvPr/>
            </p:nvSpPr>
            <p:spPr>
              <a:xfrm>
                <a:off x="6769100" y="4124325"/>
                <a:ext cx="79375" cy="762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91543E4-4217-4974-B75E-C48FF11719CF}"/>
                  </a:ext>
                </a:extLst>
              </p:cNvPr>
              <p:cNvSpPr/>
              <p:nvPr/>
            </p:nvSpPr>
            <p:spPr>
              <a:xfrm>
                <a:off x="7505700" y="4111625"/>
                <a:ext cx="79375" cy="762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C2DDABB-CDEF-4EE6-B588-4A57CED72E35}"/>
                  </a:ext>
                </a:extLst>
              </p:cNvPr>
              <p:cNvSpPr/>
              <p:nvPr/>
            </p:nvSpPr>
            <p:spPr>
              <a:xfrm>
                <a:off x="8204200" y="4114800"/>
                <a:ext cx="79375" cy="762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726B58B-54DF-440B-9EF8-708FBDCB2B32}"/>
                      </a:ext>
                    </a:extLst>
                  </p:cNvPr>
                  <p:cNvSpPr/>
                  <p:nvPr/>
                </p:nvSpPr>
                <p:spPr>
                  <a:xfrm>
                    <a:off x="5119162" y="3474054"/>
                    <a:ext cx="195367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  <a:sym typeface="Symbol" panose="05050102010706020507" pitchFamily="18" charset="2"/>
                      </a:rPr>
                      <a:t>Grand mean,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a14:m>
                    <a:r>
                      <a:rPr lang="en-US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  <a:sym typeface="Symbol" panose="05050102010706020507" pitchFamily="18" charset="2"/>
                      </a:rPr>
                      <a:t>, </a:t>
                    </a:r>
                    <a:r>
                      <a:rPr lang="en-US" i="1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rPr>
                      <a:t>=4</a:t>
                    </a: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726B58B-54DF-440B-9EF8-708FBDCB2B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162" y="3474054"/>
                    <a:ext cx="19536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74FF92-92EE-4A19-8097-557E24FADB72}"/>
                  </a:ext>
                </a:extLst>
              </p:cNvPr>
              <p:cNvSpPr txBox="1"/>
              <p:nvPr/>
            </p:nvSpPr>
            <p:spPr>
              <a:xfrm>
                <a:off x="3524371" y="2300412"/>
                <a:ext cx="7087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74FF92-92EE-4A19-8097-557E24FA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71" y="2300412"/>
                <a:ext cx="708784" cy="307777"/>
              </a:xfrm>
              <a:prstGeom prst="rect">
                <a:avLst/>
              </a:prstGeom>
              <a:blipFill>
                <a:blip r:embed="rId5"/>
                <a:stretch>
                  <a:fillRect l="-7759" r="-431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711A36-98D3-440B-A1D8-D6BEB4C35636}"/>
                  </a:ext>
                </a:extLst>
              </p:cNvPr>
              <p:cNvSpPr txBox="1"/>
              <p:nvPr/>
            </p:nvSpPr>
            <p:spPr>
              <a:xfrm>
                <a:off x="4973630" y="2895763"/>
                <a:ext cx="8976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=3 − </m:t>
                    </m:r>
                  </m:oMath>
                </a14:m>
                <a:r>
                  <a:rPr lang="en-US" sz="2000" dirty="0"/>
                  <a:t>1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711A36-98D3-440B-A1D8-D6BEB4C3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30" y="2895763"/>
                <a:ext cx="897682" cy="307777"/>
              </a:xfrm>
              <a:prstGeom prst="rect">
                <a:avLst/>
              </a:prstGeom>
              <a:blipFill>
                <a:blip r:embed="rId6"/>
                <a:stretch>
                  <a:fillRect l="-6803" t="-25490" r="-16327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197274"/>
            <a:ext cx="0" cy="664255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E14B6A-7F91-4723-9964-5D2ADAEB291E}"/>
                  </a:ext>
                </a:extLst>
              </p:cNvPr>
              <p:cNvSpPr txBox="1"/>
              <p:nvPr/>
            </p:nvSpPr>
            <p:spPr>
              <a:xfrm>
                <a:off x="5299939" y="2334685"/>
                <a:ext cx="32198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3(4−4)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3(6−4)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24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E14B6A-7F91-4723-9964-5D2ADAEB2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939" y="2334685"/>
                <a:ext cx="3219856" cy="307777"/>
              </a:xfrm>
              <a:prstGeom prst="rect">
                <a:avLst/>
              </a:prstGeom>
              <a:blipFill>
                <a:blip r:embed="rId7"/>
                <a:stretch>
                  <a:fillRect l="-2647" t="-26000" r="-378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142094-D8BD-4A41-90C2-1B966BF3ED47}"/>
                  </a:ext>
                </a:extLst>
              </p:cNvPr>
              <p:cNvSpPr txBox="1"/>
              <p:nvPr/>
            </p:nvSpPr>
            <p:spPr>
              <a:xfrm>
                <a:off x="4223661" y="2304059"/>
                <a:ext cx="11217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3(2−4)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142094-D8BD-4A41-90C2-1B966BF3E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61" y="2304059"/>
                <a:ext cx="1121717" cy="307777"/>
              </a:xfrm>
              <a:prstGeom prst="rect">
                <a:avLst/>
              </a:prstGeom>
              <a:blipFill>
                <a:blip r:embed="rId8"/>
                <a:stretch>
                  <a:fillRect l="-5435" r="-16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D09DA2-54FA-4722-B4FF-2FAC5D10847D}"/>
              </a:ext>
            </a:extLst>
          </p:cNvPr>
          <p:cNvSpPr/>
          <p:nvPr/>
        </p:nvSpPr>
        <p:spPr>
          <a:xfrm rot="2895482">
            <a:off x="3751083" y="2865291"/>
            <a:ext cx="1344084" cy="156316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-10 w 33656533"/>
              <a:gd name="connsiteY0" fmla="*/ 0 h 431962"/>
              <a:gd name="connsiteX1" fmla="*/ 33656533 w 33656533"/>
              <a:gd name="connsiteY1" fmla="*/ 402757 h 431962"/>
              <a:gd name="connsiteX0" fmla="*/ -10 w 29291861"/>
              <a:gd name="connsiteY0" fmla="*/ 0 h 698947"/>
              <a:gd name="connsiteX1" fmla="*/ 29291870 w 29291861"/>
              <a:gd name="connsiteY1" fmla="*/ 679419 h 69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91861" h="698947">
                <a:moveTo>
                  <a:pt x="-10" y="0"/>
                </a:moveTo>
                <a:cubicBezTo>
                  <a:pt x="4445231" y="100003"/>
                  <a:pt x="10228540" y="826267"/>
                  <a:pt x="29291870" y="679419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F3457A5-AA25-4D69-B230-42B267C03F22}"/>
              </a:ext>
            </a:extLst>
          </p:cNvPr>
          <p:cNvSpPr/>
          <p:nvPr/>
        </p:nvSpPr>
        <p:spPr>
          <a:xfrm rot="2895482" flipV="1">
            <a:off x="4997376" y="2734778"/>
            <a:ext cx="1949324" cy="59436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-10 w 33656533"/>
              <a:gd name="connsiteY0" fmla="*/ 0 h 431962"/>
              <a:gd name="connsiteX1" fmla="*/ 33656533 w 33656533"/>
              <a:gd name="connsiteY1" fmla="*/ 402757 h 431962"/>
              <a:gd name="connsiteX0" fmla="*/ -10 w 29291861"/>
              <a:gd name="connsiteY0" fmla="*/ 0 h 698947"/>
              <a:gd name="connsiteX1" fmla="*/ 29291870 w 29291861"/>
              <a:gd name="connsiteY1" fmla="*/ 679419 h 69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91861" h="698947">
                <a:moveTo>
                  <a:pt x="-10" y="0"/>
                </a:moveTo>
                <a:cubicBezTo>
                  <a:pt x="4445231" y="100003"/>
                  <a:pt x="10228540" y="826267"/>
                  <a:pt x="29291870" y="679419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D938DF-94BB-411E-8651-03819E7DC36C}"/>
                  </a:ext>
                </a:extLst>
              </p:cNvPr>
              <p:cNvSpPr txBox="1"/>
              <p:nvPr/>
            </p:nvSpPr>
            <p:spPr>
              <a:xfrm>
                <a:off x="5864013" y="2890659"/>
                <a:ext cx="4639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D938DF-94BB-411E-8651-03819E7D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13" y="2890659"/>
                <a:ext cx="463973" cy="307777"/>
              </a:xfrm>
              <a:prstGeom prst="rect">
                <a:avLst/>
              </a:prstGeom>
              <a:blipFill>
                <a:blip r:embed="rId9"/>
                <a:stretch>
                  <a:fillRect l="-6579" r="-1184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9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35" grpId="0"/>
      <p:bldP spid="36" grpId="0"/>
      <p:bldP spid="38" grpId="0"/>
      <p:bldP spid="41" grpId="0"/>
      <p:bldP spid="43" grpId="0" animBg="1"/>
      <p:bldP spid="43" grpId="1" animBg="1"/>
      <p:bldP spid="44" grpId="0" animBg="1"/>
      <p:bldP spid="44" grpId="1" animBg="1"/>
      <p:bldP spid="4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52633" y="603586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Within group variance</a:t>
            </a:r>
            <a:endParaRPr lang="en-US" sz="4000" b="1" baseline="-25000" dirty="0">
              <a:solidFill>
                <a:srgbClr val="FF000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18700" y="4240599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55726" y="4060400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8597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2" y="4650825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87974" y="452715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348124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6660B6E-E25B-4E84-8B05-C01D8CF78CAF}"/>
              </a:ext>
            </a:extLst>
          </p:cNvPr>
          <p:cNvGrpSpPr/>
          <p:nvPr/>
        </p:nvGrpSpPr>
        <p:grpSpPr>
          <a:xfrm>
            <a:off x="3795091" y="3750279"/>
            <a:ext cx="4839322" cy="1728476"/>
            <a:chOff x="3795091" y="3750279"/>
            <a:chExt cx="4839322" cy="172847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9A5BF1-E01D-479A-84F9-02D08B68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7450" y="4000500"/>
              <a:ext cx="0" cy="864280"/>
            </a:xfrm>
            <a:prstGeom prst="line">
              <a:avLst/>
            </a:prstGeom>
            <a:ln w="28575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CC50DDF-C7CE-4CD1-9ABE-FC759EB50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725" y="4603750"/>
              <a:ext cx="0" cy="24833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02A0A4-C809-4404-8415-64AB205C8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333" y="4869536"/>
              <a:ext cx="43397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0BD856-C44D-48E3-9EBE-C06693865798}"/>
                </a:ext>
              </a:extLst>
            </p:cNvPr>
            <p:cNvSpPr txBox="1"/>
            <p:nvPr/>
          </p:nvSpPr>
          <p:spPr>
            <a:xfrm>
              <a:off x="4863926" y="5109423"/>
              <a:ext cx="2044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Tomatoes produced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A5646-9C2B-49A8-8664-341FFD6453E7}"/>
                </a:ext>
              </a:extLst>
            </p:cNvPr>
            <p:cNvCxnSpPr/>
            <p:nvPr/>
          </p:nvCxnSpPr>
          <p:spPr>
            <a:xfrm>
              <a:off x="4657725" y="48312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D1F356-DFDF-411C-A28A-F33401615890}"/>
                </a:ext>
              </a:extLst>
            </p:cNvPr>
            <p:cNvCxnSpPr/>
            <p:nvPr/>
          </p:nvCxnSpPr>
          <p:spPr>
            <a:xfrm>
              <a:off x="5375672" y="48312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10BC8E-5FFC-4FB3-BB61-F8989BA201D4}"/>
                </a:ext>
              </a:extLst>
            </p:cNvPr>
            <p:cNvCxnSpPr/>
            <p:nvPr/>
          </p:nvCxnSpPr>
          <p:spPr>
            <a:xfrm>
              <a:off x="6096000" y="48312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ED2A0B-1542-47DB-B23A-C850DA3EA5DB}"/>
                </a:ext>
              </a:extLst>
            </p:cNvPr>
            <p:cNvCxnSpPr/>
            <p:nvPr/>
          </p:nvCxnSpPr>
          <p:spPr>
            <a:xfrm>
              <a:off x="6816328" y="4831287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4F2010-5992-4612-8772-E1610E8A18BF}"/>
                </a:ext>
              </a:extLst>
            </p:cNvPr>
            <p:cNvCxnSpPr/>
            <p:nvPr/>
          </p:nvCxnSpPr>
          <p:spPr>
            <a:xfrm>
              <a:off x="7536654" y="483485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07D28F-E1E2-495C-8449-0A6625C80C48}"/>
                </a:ext>
              </a:extLst>
            </p:cNvPr>
            <p:cNvSpPr/>
            <p:nvPr/>
          </p:nvSpPr>
          <p:spPr>
            <a:xfrm>
              <a:off x="3795091" y="4861681"/>
              <a:ext cx="48393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1                   2                  3                  4                   5                  6                   7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A772651-C3B4-41CF-BB51-F3056FCAEB35}"/>
                </a:ext>
              </a:extLst>
            </p:cNvPr>
            <p:cNvCxnSpPr/>
            <p:nvPr/>
          </p:nvCxnSpPr>
          <p:spPr>
            <a:xfrm>
              <a:off x="3909003" y="4832695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15CB84-3EFD-4349-A1E4-129B58687C85}"/>
                </a:ext>
              </a:extLst>
            </p:cNvPr>
            <p:cNvCxnSpPr/>
            <p:nvPr/>
          </p:nvCxnSpPr>
          <p:spPr>
            <a:xfrm>
              <a:off x="8259501" y="483264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D47E0A-EFF0-4FEB-8DB9-715306AEDF0D}"/>
                </a:ext>
              </a:extLst>
            </p:cNvPr>
            <p:cNvSpPr/>
            <p:nvPr/>
          </p:nvSpPr>
          <p:spPr>
            <a:xfrm>
              <a:off x="3883025" y="4695825"/>
              <a:ext cx="79375" cy="76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64CDF5-49FD-44E6-B974-ADD58A747196}"/>
                </a:ext>
              </a:extLst>
            </p:cNvPr>
            <p:cNvSpPr/>
            <p:nvPr/>
          </p:nvSpPr>
          <p:spPr>
            <a:xfrm>
              <a:off x="4613275" y="4708525"/>
              <a:ext cx="79375" cy="76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27FBA6-11E7-4605-A84D-6CC064D8B781}"/>
                </a:ext>
              </a:extLst>
            </p:cNvPr>
            <p:cNvSpPr/>
            <p:nvPr/>
          </p:nvSpPr>
          <p:spPr>
            <a:xfrm>
              <a:off x="5330825" y="4721225"/>
              <a:ext cx="79375" cy="76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4AE7C9-1232-44F0-9373-71EFDC2BEBC0}"/>
                </a:ext>
              </a:extLst>
            </p:cNvPr>
            <p:cNvSpPr/>
            <p:nvPr/>
          </p:nvSpPr>
          <p:spPr>
            <a:xfrm>
              <a:off x="5324475" y="4419600"/>
              <a:ext cx="79375" cy="76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EA0E560-70C2-4F40-B646-0900E8CCBA43}"/>
                </a:ext>
              </a:extLst>
            </p:cNvPr>
            <p:cNvSpPr/>
            <p:nvPr/>
          </p:nvSpPr>
          <p:spPr>
            <a:xfrm>
              <a:off x="6056312" y="4422775"/>
              <a:ext cx="79375" cy="76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9BFA3E8-0521-4194-8CB1-EDA5611BC3B1}"/>
                </a:ext>
              </a:extLst>
            </p:cNvPr>
            <p:cNvSpPr/>
            <p:nvPr/>
          </p:nvSpPr>
          <p:spPr>
            <a:xfrm>
              <a:off x="6775450" y="4432300"/>
              <a:ext cx="79375" cy="76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3AD6CA7-5795-4647-BBB3-086616B06113}"/>
                </a:ext>
              </a:extLst>
            </p:cNvPr>
            <p:cNvSpPr/>
            <p:nvPr/>
          </p:nvSpPr>
          <p:spPr>
            <a:xfrm>
              <a:off x="6769100" y="4124325"/>
              <a:ext cx="79375" cy="76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91543E4-4217-4974-B75E-C48FF11719CF}"/>
                </a:ext>
              </a:extLst>
            </p:cNvPr>
            <p:cNvSpPr/>
            <p:nvPr/>
          </p:nvSpPr>
          <p:spPr>
            <a:xfrm>
              <a:off x="7505700" y="4111625"/>
              <a:ext cx="79375" cy="76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2DDABB-CDEF-4EE6-B588-4A57CED72E35}"/>
                </a:ext>
              </a:extLst>
            </p:cNvPr>
            <p:cNvSpPr/>
            <p:nvPr/>
          </p:nvSpPr>
          <p:spPr>
            <a:xfrm>
              <a:off x="8204200" y="4114800"/>
              <a:ext cx="79375" cy="76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AA9D88-51F2-446F-8AA3-34211FA5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232275"/>
              <a:ext cx="0" cy="66425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E4E9B5E-70B5-4B61-82DC-2E125CD7CE51}"/>
                </a:ext>
              </a:extLst>
            </p:cNvPr>
            <p:cNvSpPr/>
            <p:nvPr/>
          </p:nvSpPr>
          <p:spPr>
            <a:xfrm>
              <a:off x="4376359" y="4366229"/>
              <a:ext cx="535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0070C0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0070C0"/>
                  </a:solidFill>
                  <a:sym typeface="Symbol" panose="05050102010706020507" pitchFamily="18" charset="2"/>
                </a:rPr>
                <a:t>x</a:t>
              </a:r>
              <a:r>
                <a:rPr lang="en-US" sz="1200" i="1" baseline="-25000" dirty="0">
                  <a:ln w="3175">
                    <a:solidFill>
                      <a:schemeClr val="tx1"/>
                    </a:solidFill>
                  </a:ln>
                  <a:solidFill>
                    <a:srgbClr val="0070C0"/>
                  </a:solidFill>
                  <a:sym typeface="Symbol" panose="05050102010706020507" pitchFamily="18" charset="2"/>
                </a:rPr>
                <a:t>1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0070C0"/>
                  </a:solidFill>
                </a:rPr>
                <a:t>=2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487AA9-E109-433C-915F-53A8A0FCC344}"/>
                </a:ext>
              </a:extLst>
            </p:cNvPr>
            <p:cNvSpPr/>
            <p:nvPr/>
          </p:nvSpPr>
          <p:spPr>
            <a:xfrm>
              <a:off x="7243384" y="3750279"/>
              <a:ext cx="535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00B050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00B050"/>
                  </a:solidFill>
                  <a:sym typeface="Symbol" panose="05050102010706020507" pitchFamily="18" charset="2"/>
                </a:rPr>
                <a:t>x</a:t>
              </a:r>
              <a:r>
                <a:rPr lang="en-US" sz="1200" i="1" baseline="-25000" dirty="0">
                  <a:ln w="3175">
                    <a:solidFill>
                      <a:schemeClr val="tx1"/>
                    </a:solidFill>
                  </a:ln>
                  <a:solidFill>
                    <a:srgbClr val="00B050"/>
                  </a:solidFill>
                  <a:sym typeface="Symbol" panose="05050102010706020507" pitchFamily="18" charset="2"/>
                </a:rPr>
                <a:t>3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=6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4C49107-9DBD-4155-B1CC-CD6F0723C293}"/>
                </a:ext>
              </a:extLst>
            </p:cNvPr>
            <p:cNvSpPr/>
            <p:nvPr/>
          </p:nvSpPr>
          <p:spPr>
            <a:xfrm>
              <a:off x="5828138" y="3985229"/>
              <a:ext cx="535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  <a:sym typeface="Symbol" panose="05050102010706020507" pitchFamily="18" charset="2"/>
                </a:rPr>
                <a:t>x</a:t>
              </a:r>
              <a:r>
                <a:rPr lang="en-US" sz="1200" i="1" baseline="-25000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  <a:sym typeface="Symbol" panose="05050102010706020507" pitchFamily="18" charset="2"/>
                </a:rPr>
                <a:t>2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</a:rPr>
                <a:t>=4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8BE3BD-5F9C-4111-A065-014D65DD1A45}"/>
                </a:ext>
              </a:extLst>
            </p:cNvPr>
            <p:cNvCxnSpPr>
              <a:cxnSpLocks/>
            </p:cNvCxnSpPr>
            <p:nvPr/>
          </p:nvCxnSpPr>
          <p:spPr>
            <a:xfrm>
              <a:off x="3923496" y="4733925"/>
              <a:ext cx="0" cy="72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070D076-93E6-40C7-841F-703DF09C305E}"/>
                </a:ext>
              </a:extLst>
            </p:cNvPr>
            <p:cNvCxnSpPr>
              <a:cxnSpLocks/>
            </p:cNvCxnSpPr>
            <p:nvPr/>
          </p:nvCxnSpPr>
          <p:spPr>
            <a:xfrm>
              <a:off x="5371296" y="4683125"/>
              <a:ext cx="0" cy="72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082C4C7-4AC2-48FB-88CA-7EC01D4B866D}"/>
                </a:ext>
              </a:extLst>
            </p:cNvPr>
            <p:cNvCxnSpPr>
              <a:cxnSpLocks/>
            </p:cNvCxnSpPr>
            <p:nvPr/>
          </p:nvCxnSpPr>
          <p:spPr>
            <a:xfrm>
              <a:off x="6822271" y="417195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68406B1-6B3A-4B04-9330-E92B907CC830}"/>
                </a:ext>
              </a:extLst>
            </p:cNvPr>
            <p:cNvCxnSpPr>
              <a:cxnSpLocks/>
            </p:cNvCxnSpPr>
            <p:nvPr/>
          </p:nvCxnSpPr>
          <p:spPr>
            <a:xfrm>
              <a:off x="8251021" y="407670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4DF7C3-9AB9-4F87-BB18-E2DE3E3635A8}"/>
                </a:ext>
              </a:extLst>
            </p:cNvPr>
            <p:cNvCxnSpPr>
              <a:cxnSpLocks/>
            </p:cNvCxnSpPr>
            <p:nvPr/>
          </p:nvCxnSpPr>
          <p:spPr>
            <a:xfrm>
              <a:off x="6806396" y="436880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BE57AC-81C9-4674-A43D-9BB4B2E012BE}"/>
                </a:ext>
              </a:extLst>
            </p:cNvPr>
            <p:cNvCxnSpPr>
              <a:cxnSpLocks/>
            </p:cNvCxnSpPr>
            <p:nvPr/>
          </p:nvCxnSpPr>
          <p:spPr>
            <a:xfrm>
              <a:off x="5364946" y="4460875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2788835" y="2264560"/>
                <a:ext cx="77834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(2−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6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835" y="2264560"/>
                <a:ext cx="7783413" cy="215444"/>
              </a:xfrm>
              <a:prstGeom prst="rect">
                <a:avLst/>
              </a:prstGeom>
              <a:blipFill>
                <a:blip r:embed="rId2"/>
                <a:stretch>
                  <a:fillRect l="-783" t="-222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2765410" y="2802609"/>
                <a:ext cx="10163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410" y="2802609"/>
                <a:ext cx="1016367" cy="215444"/>
              </a:xfrm>
              <a:prstGeom prst="rect">
                <a:avLst/>
              </a:prstGeom>
              <a:blipFill>
                <a:blip r:embed="rId3"/>
                <a:stretch>
                  <a:fillRect l="-3614" r="-361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35046-7A00-41FD-9253-DBE5A6F9B6AA}"/>
                  </a:ext>
                </a:extLst>
              </p:cNvPr>
              <p:cNvSpPr txBox="1"/>
              <p:nvPr/>
            </p:nvSpPr>
            <p:spPr>
              <a:xfrm>
                <a:off x="5207547" y="1450059"/>
                <a:ext cx="194713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35046-7A00-41FD-9253-DBE5A6F9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547" y="1450059"/>
                <a:ext cx="1947136" cy="67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A28F4A5-7BF7-4B04-8F52-5BD8E77ABC56}"/>
              </a:ext>
            </a:extLst>
          </p:cNvPr>
          <p:cNvSpPr/>
          <p:nvPr/>
        </p:nvSpPr>
        <p:spPr>
          <a:xfrm rot="2895482">
            <a:off x="2657178" y="3031202"/>
            <a:ext cx="2013726" cy="112282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-10 w 33656533"/>
              <a:gd name="connsiteY0" fmla="*/ 0 h 431962"/>
              <a:gd name="connsiteX1" fmla="*/ 33656533 w 33656533"/>
              <a:gd name="connsiteY1" fmla="*/ 402757 h 431962"/>
              <a:gd name="connsiteX0" fmla="*/ -10 w 29291861"/>
              <a:gd name="connsiteY0" fmla="*/ 0 h 698947"/>
              <a:gd name="connsiteX1" fmla="*/ 29291870 w 29291861"/>
              <a:gd name="connsiteY1" fmla="*/ 679419 h 69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91861" h="698947">
                <a:moveTo>
                  <a:pt x="-10" y="0"/>
                </a:moveTo>
                <a:cubicBezTo>
                  <a:pt x="4445231" y="100003"/>
                  <a:pt x="10228540" y="826267"/>
                  <a:pt x="29291870" y="679419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8FC7805-43C5-42DA-8B9C-2326F268C5B2}"/>
              </a:ext>
            </a:extLst>
          </p:cNvPr>
          <p:cNvSpPr/>
          <p:nvPr/>
        </p:nvSpPr>
        <p:spPr>
          <a:xfrm rot="2895482">
            <a:off x="3209875" y="3167713"/>
            <a:ext cx="2094233" cy="59038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-10 w 33656533"/>
              <a:gd name="connsiteY0" fmla="*/ 0 h 431962"/>
              <a:gd name="connsiteX1" fmla="*/ 33656533 w 33656533"/>
              <a:gd name="connsiteY1" fmla="*/ 402757 h 431962"/>
              <a:gd name="connsiteX0" fmla="*/ -10 w 29291861"/>
              <a:gd name="connsiteY0" fmla="*/ 0 h 698947"/>
              <a:gd name="connsiteX1" fmla="*/ 29291870 w 29291861"/>
              <a:gd name="connsiteY1" fmla="*/ 679419 h 69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91861" h="698947">
                <a:moveTo>
                  <a:pt x="-10" y="0"/>
                </a:moveTo>
                <a:cubicBezTo>
                  <a:pt x="4445231" y="100003"/>
                  <a:pt x="10228540" y="826267"/>
                  <a:pt x="29291870" y="679419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1D89FC-7CC5-4D46-A8E2-75A01FA6A880}"/>
                  </a:ext>
                </a:extLst>
              </p:cNvPr>
              <p:cNvSpPr txBox="1"/>
              <p:nvPr/>
            </p:nvSpPr>
            <p:spPr>
              <a:xfrm>
                <a:off x="3779707" y="2809389"/>
                <a:ext cx="6778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=9 −3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1D89FC-7CC5-4D46-A8E2-75A01FA6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707" y="2809389"/>
                <a:ext cx="677878" cy="215444"/>
              </a:xfrm>
              <a:prstGeom prst="rect">
                <a:avLst/>
              </a:prstGeom>
              <a:blipFill>
                <a:blip r:embed="rId5"/>
                <a:stretch>
                  <a:fillRect l="-1802" r="-540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64085569-F1B8-4065-ADCB-B9FE42294F0F}"/>
              </a:ext>
            </a:extLst>
          </p:cNvPr>
          <p:cNvSpPr txBox="1"/>
          <p:nvPr/>
        </p:nvSpPr>
        <p:spPr>
          <a:xfrm>
            <a:off x="4492122" y="2799910"/>
            <a:ext cx="2212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= 6</a:t>
            </a:r>
          </a:p>
        </p:txBody>
      </p:sp>
    </p:spTree>
    <p:extLst>
      <p:ext uri="{BB962C8B-B14F-4D97-AF65-F5344CB8AC3E}">
        <p14:creationId xmlns:p14="http://schemas.microsoft.com/office/powerpoint/2010/main" val="228123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9" grpId="0" animBg="1"/>
      <p:bldP spid="59" grpId="1" animBg="1"/>
      <p:bldP spid="60" grpId="0" animBg="1"/>
      <p:bldP spid="60" grpId="1" animBg="1"/>
      <p:bldP spid="61" grpId="0"/>
      <p:bldP spid="6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635225-F190-4A99-A911-C5D4FF296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97240"/>
              </p:ext>
            </p:extLst>
          </p:nvPr>
        </p:nvGraphicFramePr>
        <p:xfrm>
          <a:off x="1063153" y="2407313"/>
          <a:ext cx="9594638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8213">
                  <a:extLst>
                    <a:ext uri="{9D8B030D-6E8A-4147-A177-3AD203B41FA5}">
                      <a16:colId xmlns:a16="http://schemas.microsoft.com/office/drawing/2014/main" val="4287242320"/>
                    </a:ext>
                  </a:extLst>
                </a:gridCol>
                <a:gridCol w="2826758">
                  <a:extLst>
                    <a:ext uri="{9D8B030D-6E8A-4147-A177-3AD203B41FA5}">
                      <a16:colId xmlns:a16="http://schemas.microsoft.com/office/drawing/2014/main" val="4276241868"/>
                    </a:ext>
                  </a:extLst>
                </a:gridCol>
                <a:gridCol w="3569667">
                  <a:extLst>
                    <a:ext uri="{9D8B030D-6E8A-4147-A177-3AD203B41FA5}">
                      <a16:colId xmlns:a16="http://schemas.microsoft.com/office/drawing/2014/main" val="111996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Sum of Squares, 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Degrees of Freedom, 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8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Within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1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Between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7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0312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/>
              <p:nvPr/>
            </p:nvSpPr>
            <p:spPr>
              <a:xfrm>
                <a:off x="3003051" y="606326"/>
                <a:ext cx="5109476" cy="76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𝑠𝑡𝑎𝑡𝑖𝑠𝑡𝑖𝑐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𝑉𝑎𝑟𝑖𝑎𝑛𝑐𝑒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𝑔𝑟𝑜𝑢𝑝𝑠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𝑉𝑎𝑟𝑖𝑎𝑛𝑐𝑒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𝑤𝑖𝑡h𝑖𝑛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𝑔𝑟𝑜𝑢𝑝𝑠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1" y="606326"/>
                <a:ext cx="5109476" cy="766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/>
              <p:nvPr/>
            </p:nvSpPr>
            <p:spPr>
              <a:xfrm>
                <a:off x="9051732" y="578410"/>
                <a:ext cx="681597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732" y="578410"/>
                <a:ext cx="681597" cy="819135"/>
              </a:xfrm>
              <a:prstGeom prst="rect">
                <a:avLst/>
              </a:prstGeom>
              <a:blipFill>
                <a:blip r:embed="rId3"/>
                <a:stretch>
                  <a:fillRect l="-27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270E92-70A9-4E42-BC49-9E042915A7D5}"/>
                  </a:ext>
                </a:extLst>
              </p:cNvPr>
              <p:cNvSpPr txBox="1"/>
              <p:nvPr/>
            </p:nvSpPr>
            <p:spPr>
              <a:xfrm>
                <a:off x="8138713" y="491843"/>
                <a:ext cx="883768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num>
                      <m:den/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270E92-70A9-4E42-BC49-9E042915A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713" y="491843"/>
                <a:ext cx="883768" cy="768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74F487-57B9-4DB3-8DEE-241275DB0187}"/>
                  </a:ext>
                </a:extLst>
              </p:cNvPr>
              <p:cNvSpPr txBox="1"/>
              <p:nvPr/>
            </p:nvSpPr>
            <p:spPr>
              <a:xfrm>
                <a:off x="8436221" y="701847"/>
                <a:ext cx="612347" cy="751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74F487-57B9-4DB3-8DEE-241275DB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21" y="701847"/>
                <a:ext cx="612347" cy="751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B197AD8-B747-42C3-A14A-2EFFB5DE746C}"/>
              </a:ext>
            </a:extLst>
          </p:cNvPr>
          <p:cNvSpPr txBox="1"/>
          <p:nvPr/>
        </p:nvSpPr>
        <p:spPr>
          <a:xfrm>
            <a:off x="9698520" y="800812"/>
            <a:ext cx="6027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= 12 </a:t>
            </a:r>
          </a:p>
        </p:txBody>
      </p:sp>
    </p:spTree>
    <p:extLst>
      <p:ext uri="{BB962C8B-B14F-4D97-AF65-F5344CB8AC3E}">
        <p14:creationId xmlns:p14="http://schemas.microsoft.com/office/powerpoint/2010/main" val="20033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4B5B9-8EA1-4FEE-A98E-BBC6E957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46" y="1200602"/>
            <a:ext cx="8009374" cy="4730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C1393-41DA-40B0-BE8F-D889514F84B7}"/>
              </a:ext>
            </a:extLst>
          </p:cNvPr>
          <p:cNvSpPr txBox="1"/>
          <p:nvPr/>
        </p:nvSpPr>
        <p:spPr>
          <a:xfrm>
            <a:off x="2244054" y="193366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DFb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50651-E0AE-41A2-B0A9-836F09C9ECB1}"/>
              </a:ext>
            </a:extLst>
          </p:cNvPr>
          <p:cNvSpPr txBox="1"/>
          <p:nvPr/>
        </p:nvSpPr>
        <p:spPr>
          <a:xfrm>
            <a:off x="1331052" y="211542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DFw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58EECB-55DE-42E3-88C2-44F94CDC2D41}"/>
              </a:ext>
            </a:extLst>
          </p:cNvPr>
          <p:cNvSpPr/>
          <p:nvPr/>
        </p:nvSpPr>
        <p:spPr>
          <a:xfrm>
            <a:off x="2697062" y="3355596"/>
            <a:ext cx="356532" cy="138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9A51E-A8C1-4770-93B3-E3898DC255C0}"/>
              </a:ext>
            </a:extLst>
          </p:cNvPr>
          <p:cNvCxnSpPr/>
          <p:nvPr/>
        </p:nvCxnSpPr>
        <p:spPr>
          <a:xfrm>
            <a:off x="3032621" y="2277610"/>
            <a:ext cx="0" cy="1077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18197B-0DBE-45AA-8E94-9ACB34D46649}"/>
              </a:ext>
            </a:extLst>
          </p:cNvPr>
          <p:cNvCxnSpPr>
            <a:cxnSpLocks/>
          </p:cNvCxnSpPr>
          <p:nvPr/>
        </p:nvCxnSpPr>
        <p:spPr>
          <a:xfrm>
            <a:off x="2193726" y="3481430"/>
            <a:ext cx="5117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7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914D7-ABEA-48F3-9A17-8562DB66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01" y="494389"/>
            <a:ext cx="5843588" cy="36988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6B409-FB12-41FC-8285-7F0A36FB1AE5}"/>
              </a:ext>
            </a:extLst>
          </p:cNvPr>
          <p:cNvGrpSpPr/>
          <p:nvPr/>
        </p:nvGrpSpPr>
        <p:grpSpPr>
          <a:xfrm>
            <a:off x="5272019" y="1609314"/>
            <a:ext cx="1795865" cy="2702153"/>
            <a:chOff x="5272019" y="1609314"/>
            <a:chExt cx="1795865" cy="270215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C41ECB-AC4B-4D7A-8AED-B839FCE93BCC}"/>
                </a:ext>
              </a:extLst>
            </p:cNvPr>
            <p:cNvCxnSpPr>
              <a:cxnSpLocks/>
            </p:cNvCxnSpPr>
            <p:nvPr/>
          </p:nvCxnSpPr>
          <p:spPr>
            <a:xfrm>
              <a:off x="5678906" y="1767549"/>
              <a:ext cx="0" cy="2222561"/>
            </a:xfrm>
            <a:prstGeom prst="straightConnector1">
              <a:avLst/>
            </a:prstGeom>
            <a:ln w="38100">
              <a:solidFill>
                <a:srgbClr val="FF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75EEC2-0EC9-49F0-BD71-603222161457}"/>
                </a:ext>
              </a:extLst>
            </p:cNvPr>
            <p:cNvSpPr txBox="1"/>
            <p:nvPr/>
          </p:nvSpPr>
          <p:spPr>
            <a:xfrm>
              <a:off x="5272019" y="3911357"/>
              <a:ext cx="89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505"/>
                  </a:solidFill>
                </a:rPr>
                <a:t>5.1433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75AB9B-F4BD-4D6F-8C8D-36D975DA0833}"/>
                </a:ext>
              </a:extLst>
            </p:cNvPr>
            <p:cNvSpPr txBox="1"/>
            <p:nvPr/>
          </p:nvSpPr>
          <p:spPr>
            <a:xfrm>
              <a:off x="5612549" y="1609314"/>
              <a:ext cx="1455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505"/>
                  </a:solidFill>
                </a:rPr>
                <a:t>F-critical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FEB55E-C2FD-430D-A01D-FE24F52CF818}"/>
              </a:ext>
            </a:extLst>
          </p:cNvPr>
          <p:cNvGrpSpPr/>
          <p:nvPr/>
        </p:nvGrpSpPr>
        <p:grpSpPr>
          <a:xfrm>
            <a:off x="6220691" y="2076723"/>
            <a:ext cx="2127428" cy="2212140"/>
            <a:chOff x="6220691" y="2076723"/>
            <a:chExt cx="2127428" cy="221214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B63B08-C31A-4CCE-BBCE-67E3686F4191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439449" y="2234958"/>
              <a:ext cx="3418" cy="165379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EED243-4F3A-4D1C-A3F4-4BD7D80221C6}"/>
                </a:ext>
              </a:extLst>
            </p:cNvPr>
            <p:cNvSpPr txBox="1"/>
            <p:nvPr/>
          </p:nvSpPr>
          <p:spPr>
            <a:xfrm>
              <a:off x="6220691" y="388875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C000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B2DEC4-8F9E-4D37-A806-24A95A3BF531}"/>
                </a:ext>
              </a:extLst>
            </p:cNvPr>
            <p:cNvSpPr txBox="1"/>
            <p:nvPr/>
          </p:nvSpPr>
          <p:spPr>
            <a:xfrm>
              <a:off x="6373091" y="2076723"/>
              <a:ext cx="197502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C000"/>
                  </a:solidFill>
                </a:rPr>
                <a:t>F-calculated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C7A8BB-F618-47E8-BDC9-96F56E3C0A6F}"/>
              </a:ext>
            </a:extLst>
          </p:cNvPr>
          <p:cNvGrpSpPr/>
          <p:nvPr/>
        </p:nvGrpSpPr>
        <p:grpSpPr>
          <a:xfrm>
            <a:off x="4052471" y="4761265"/>
            <a:ext cx="3573994" cy="1139077"/>
            <a:chOff x="4052471" y="4761265"/>
            <a:chExt cx="3573994" cy="11390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7CF3D9-9B28-44C2-B9D9-779EC2A48AD1}"/>
                </a:ext>
              </a:extLst>
            </p:cNvPr>
            <p:cNvSpPr txBox="1"/>
            <p:nvPr/>
          </p:nvSpPr>
          <p:spPr>
            <a:xfrm>
              <a:off x="4052471" y="4761265"/>
              <a:ext cx="6206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281B03-71F5-4D02-B6EC-EA805970A6E3}"/>
                </a:ext>
              </a:extLst>
            </p:cNvPr>
            <p:cNvSpPr txBox="1"/>
            <p:nvPr/>
          </p:nvSpPr>
          <p:spPr>
            <a:xfrm>
              <a:off x="4809172" y="4772244"/>
              <a:ext cx="2778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Var A = Var B = Var 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37D755-9E73-4C13-96A9-5A2850772A9E}"/>
                </a:ext>
              </a:extLst>
            </p:cNvPr>
            <p:cNvSpPr txBox="1"/>
            <p:nvPr/>
          </p:nvSpPr>
          <p:spPr>
            <a:xfrm>
              <a:off x="4847819" y="5423406"/>
              <a:ext cx="2778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Var A ≠ Var B ≠ Var 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799FF-6EAB-4E73-9A80-879031E0261C}"/>
                </a:ext>
              </a:extLst>
            </p:cNvPr>
            <p:cNvSpPr txBox="1"/>
            <p:nvPr/>
          </p:nvSpPr>
          <p:spPr>
            <a:xfrm>
              <a:off x="4069242" y="5438677"/>
              <a:ext cx="606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Ha: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EDE126-EA69-4224-A742-632841CFA6D4}"/>
              </a:ext>
            </a:extLst>
          </p:cNvPr>
          <p:cNvSpPr txBox="1"/>
          <p:nvPr/>
        </p:nvSpPr>
        <p:spPr>
          <a:xfrm>
            <a:off x="5730614" y="4475748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4516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488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D7BD5D-9AA0-44FE-9C84-CEDFA4F0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718744"/>
            <a:ext cx="6895750" cy="19221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D6CD61-6500-47AC-9BD7-2EA414213CB0}"/>
              </a:ext>
            </a:extLst>
          </p:cNvPr>
          <p:cNvSpPr/>
          <p:nvPr/>
        </p:nvSpPr>
        <p:spPr>
          <a:xfrm>
            <a:off x="4296842" y="2183235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5E7C48-C5C8-4A32-959E-86CE53C21E49}"/>
              </a:ext>
            </a:extLst>
          </p:cNvPr>
          <p:cNvSpPr/>
          <p:nvPr/>
        </p:nvSpPr>
        <p:spPr>
          <a:xfrm>
            <a:off x="2704332" y="825618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2A0B701-0355-4507-AEB2-FDBB1F54614E}"/>
              </a:ext>
            </a:extLst>
          </p:cNvPr>
          <p:cNvSpPr/>
          <p:nvPr/>
        </p:nvSpPr>
        <p:spPr>
          <a:xfrm rot="17385421" flipH="1">
            <a:off x="3980769" y="156743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85A1EAE-52D3-4B72-AFF5-C854B4E3C9CC}"/>
              </a:ext>
            </a:extLst>
          </p:cNvPr>
          <p:cNvSpPr/>
          <p:nvPr/>
        </p:nvSpPr>
        <p:spPr>
          <a:xfrm rot="13769613" flipH="1">
            <a:off x="3357186" y="91029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4AAE77-66F8-4F78-A1BD-8F7BB939F5B4}"/>
              </a:ext>
            </a:extLst>
          </p:cNvPr>
          <p:cNvSpPr/>
          <p:nvPr/>
        </p:nvSpPr>
        <p:spPr>
          <a:xfrm>
            <a:off x="4939999" y="115139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Alpha,</a:t>
            </a:r>
            <a:r>
              <a:rPr lang="en-US" dirty="0">
                <a:solidFill>
                  <a:schemeClr val="tx1"/>
                </a:solidFill>
                <a:sym typeface="Symbol" panose="05050102010706020507" pitchFamily="18" charset="2"/>
              </a:rPr>
              <a:t>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A49DAE-C076-45DF-9A9A-8CC90B7C4BC0}"/>
              </a:ext>
            </a:extLst>
          </p:cNvPr>
          <p:cNvSpPr/>
          <p:nvPr/>
        </p:nvSpPr>
        <p:spPr>
          <a:xfrm rot="14666096" flipH="1">
            <a:off x="4422590" y="87533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12876-EC3B-41CF-83BE-8BAB116D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19" y="4502386"/>
            <a:ext cx="7166994" cy="17991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CA2B06-C9ED-4882-8687-628811CEF9E0}"/>
              </a:ext>
            </a:extLst>
          </p:cNvPr>
          <p:cNvSpPr/>
          <p:nvPr/>
        </p:nvSpPr>
        <p:spPr>
          <a:xfrm>
            <a:off x="3922134" y="4170029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61E107-4F5E-4895-9E74-4F9AA4FE0C4A}"/>
              </a:ext>
            </a:extLst>
          </p:cNvPr>
          <p:cNvSpPr/>
          <p:nvPr/>
        </p:nvSpPr>
        <p:spPr>
          <a:xfrm rot="13769613" flipH="1">
            <a:off x="5539722" y="42211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556D7-AEEE-408C-8815-813FBC8EC506}"/>
              </a:ext>
            </a:extLst>
          </p:cNvPr>
          <p:cNvSpPr/>
          <p:nvPr/>
        </p:nvSpPr>
        <p:spPr>
          <a:xfrm>
            <a:off x="6269653" y="41518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855002-B109-469E-B441-763041F68852}"/>
              </a:ext>
            </a:extLst>
          </p:cNvPr>
          <p:cNvSpPr/>
          <p:nvPr/>
        </p:nvSpPr>
        <p:spPr>
          <a:xfrm rot="13329187" flipH="1">
            <a:off x="5952967" y="4271341"/>
            <a:ext cx="63435" cy="10575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0D15DC-5FB3-4DE7-B9A5-89AAD150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13130"/>
              </p:ext>
            </p:extLst>
          </p:nvPr>
        </p:nvGraphicFramePr>
        <p:xfrm>
          <a:off x="2031998" y="648105"/>
          <a:ext cx="382016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081">
                  <a:extLst>
                    <a:ext uri="{9D8B030D-6E8A-4147-A177-3AD203B41FA5}">
                      <a16:colId xmlns:a16="http://schemas.microsoft.com/office/drawing/2014/main" val="142857380"/>
                    </a:ext>
                  </a:extLst>
                </a:gridCol>
                <a:gridCol w="1910081">
                  <a:extLst>
                    <a:ext uri="{9D8B030D-6E8A-4147-A177-3AD203B41FA5}">
                      <a16:colId xmlns:a16="http://schemas.microsoft.com/office/drawing/2014/main" val="257593135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Letter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Expectations 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72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 Final essay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1386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639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965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1036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541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04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491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3412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2024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14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16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3837</TotalTime>
  <Words>2065</Words>
  <Application>Microsoft Office PowerPoint</Application>
  <PresentationFormat>Widescreen</PresentationFormat>
  <Paragraphs>835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234</cp:revision>
  <dcterms:created xsi:type="dcterms:W3CDTF">2021-01-07T02:10:10Z</dcterms:created>
  <dcterms:modified xsi:type="dcterms:W3CDTF">2021-04-29T19:15:08Z</dcterms:modified>
</cp:coreProperties>
</file>